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3"/>
  </p:notesMasterIdLst>
  <p:sldIdLst>
    <p:sldId id="256" r:id="rId2"/>
    <p:sldId id="257" r:id="rId3"/>
    <p:sldId id="272" r:id="rId4"/>
    <p:sldId id="268" r:id="rId5"/>
    <p:sldId id="275" r:id="rId6"/>
    <p:sldId id="269" r:id="rId7"/>
    <p:sldId id="278" r:id="rId8"/>
    <p:sldId id="279" r:id="rId9"/>
    <p:sldId id="280" r:id="rId10"/>
    <p:sldId id="265" r:id="rId11"/>
    <p:sldId id="27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85343" autoAdjust="0"/>
  </p:normalViewPr>
  <p:slideViewPr>
    <p:cSldViewPr snapToGrid="0">
      <p:cViewPr varScale="1">
        <p:scale>
          <a:sx n="61" d="100"/>
          <a:sy n="61" d="100"/>
        </p:scale>
        <p:origin x="89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3628CF-1ADD-4662-B3E3-47DC7D4E9233}" type="datetimeFigureOut">
              <a:rPr lang="en-US" smtClean="0"/>
              <a:t>4/10/2021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0C2D0-22A2-499C-A739-F15B590F1CC8}" type="slidenum">
              <a:rPr lang="en-US" smtClean="0"/>
              <a:t>‹#›</a:t>
            </a:fld>
            <a:endParaRPr lang="en-US"/>
          </a:p>
        </p:txBody>
      </p:sp>
    </p:spTree>
    <p:extLst>
      <p:ext uri="{BB962C8B-B14F-4D97-AF65-F5344CB8AC3E}">
        <p14:creationId xmlns:p14="http://schemas.microsoft.com/office/powerpoint/2010/main" val="27270937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Lack research from south especially on revisors </a:t>
            </a:r>
          </a:p>
          <a:p>
            <a:r>
              <a:rPr lang="en-US" dirty="0"/>
              <a:t>~ 300 muskellunge reported in 2020 from SJL </a:t>
            </a:r>
          </a:p>
          <a:p>
            <a:endParaRPr lang="en-US" dirty="0"/>
          </a:p>
          <a:p>
            <a:r>
              <a:rPr lang="en-US" dirty="0"/>
              <a:t>24 c = 75 F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4830C2D0-22A2-499C-A739-F15B590F1CC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8150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Lake stratification is separated into different temperature and thus density of water, colder more dense water on the bottom, low oxygen. Warm oxygenated water from the sun and wind on top, with thermocline in the middle, sharp temperature and normally DO concentrations. </a:t>
            </a:r>
          </a:p>
        </p:txBody>
      </p:sp>
      <p:sp>
        <p:nvSpPr>
          <p:cNvPr id="4" name="Slide Number Placeholder 3"/>
          <p:cNvSpPr>
            <a:spLocks noGrp="1"/>
          </p:cNvSpPr>
          <p:nvPr>
            <p:ph type="sldNum" sz="quarter" idx="5"/>
          </p:nvPr>
        </p:nvSpPr>
        <p:spPr/>
        <p:txBody>
          <a:bodyPr/>
          <a:lstStyle/>
          <a:p>
            <a:fld id="{4830C2D0-22A2-499C-A739-F15B590F1CC8}" type="slidenum">
              <a:rPr lang="en-US" smtClean="0"/>
              <a:t>3</a:t>
            </a:fld>
            <a:endParaRPr lang="en-US"/>
          </a:p>
        </p:txBody>
      </p:sp>
    </p:spTree>
    <p:extLst>
      <p:ext uri="{BB962C8B-B14F-4D97-AF65-F5344CB8AC3E}">
        <p14:creationId xmlns:p14="http://schemas.microsoft.com/office/powerpoint/2010/main" val="924132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On average we located 42 muskellunge each week. Each muskellunge was located an average</a:t>
            </a:r>
          </a:p>
          <a:p>
            <a:r>
              <a:rPr lang="en-US" sz="1200" b="0" i="0" u="none" strike="noStrike" kern="1200" baseline="0" dirty="0">
                <a:solidFill>
                  <a:schemeClr val="tx1"/>
                </a:solidFill>
                <a:latin typeface="+mn-lt"/>
                <a:ea typeface="+mn-ea"/>
                <a:cs typeface="+mn-cs"/>
              </a:rPr>
              <a:t>119 of 12 times with the lowest number of locations for a single muskellunge being 10 and the</a:t>
            </a:r>
          </a:p>
          <a:p>
            <a:r>
              <a:rPr lang="en-US" sz="1200" b="0" i="0" u="none" strike="noStrike" kern="1200" baseline="0" dirty="0">
                <a:solidFill>
                  <a:schemeClr val="tx1"/>
                </a:solidFill>
                <a:latin typeface="+mn-lt"/>
                <a:ea typeface="+mn-ea"/>
                <a:cs typeface="+mn-cs"/>
              </a:rPr>
              <a:t>120 highest being 20.</a:t>
            </a:r>
            <a:endParaRPr lang="en-US" dirty="0"/>
          </a:p>
        </p:txBody>
      </p:sp>
      <p:sp>
        <p:nvSpPr>
          <p:cNvPr id="4" name="Slide Number Placeholder 3"/>
          <p:cNvSpPr>
            <a:spLocks noGrp="1"/>
          </p:cNvSpPr>
          <p:nvPr>
            <p:ph type="sldNum" sz="quarter" idx="5"/>
          </p:nvPr>
        </p:nvSpPr>
        <p:spPr/>
        <p:txBody>
          <a:bodyPr/>
          <a:lstStyle/>
          <a:p>
            <a:fld id="{4830C2D0-22A2-499C-A739-F15B590F1CC8}" type="slidenum">
              <a:rPr lang="en-US" smtClean="0"/>
              <a:t>5</a:t>
            </a:fld>
            <a:endParaRPr lang="en-US"/>
          </a:p>
        </p:txBody>
      </p:sp>
    </p:spTree>
    <p:extLst>
      <p:ext uri="{BB962C8B-B14F-4D97-AF65-F5344CB8AC3E}">
        <p14:creationId xmlns:p14="http://schemas.microsoft.com/office/powerpoint/2010/main" val="344486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Min Convex polygon to estimate home range due to small sample size </a:t>
            </a:r>
          </a:p>
          <a:p>
            <a:endParaRPr lang="en-US" dirty="0"/>
          </a:p>
          <a:p>
            <a:endParaRPr lang="en-US" dirty="0"/>
          </a:p>
        </p:txBody>
      </p:sp>
      <p:sp>
        <p:nvSpPr>
          <p:cNvPr id="4" name="Slide Number Placeholder 3"/>
          <p:cNvSpPr>
            <a:spLocks noGrp="1"/>
          </p:cNvSpPr>
          <p:nvPr>
            <p:ph type="sldNum" sz="quarter" idx="5"/>
          </p:nvPr>
        </p:nvSpPr>
        <p:spPr/>
        <p:txBody>
          <a:bodyPr/>
          <a:lstStyle/>
          <a:p>
            <a:fld id="{4830C2D0-22A2-499C-A739-F15B590F1CC8}" type="slidenum">
              <a:rPr lang="en-US" smtClean="0"/>
              <a:t>6</a:t>
            </a:fld>
            <a:endParaRPr lang="en-US"/>
          </a:p>
        </p:txBody>
      </p:sp>
    </p:spTree>
    <p:extLst>
      <p:ext uri="{BB962C8B-B14F-4D97-AF65-F5344CB8AC3E}">
        <p14:creationId xmlns:p14="http://schemas.microsoft.com/office/powerpoint/2010/main" val="3672804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0C2D0-22A2-499C-A739-F15B590F1CC8}" type="slidenum">
              <a:rPr lang="en-US" smtClean="0"/>
              <a:t>8</a:t>
            </a:fld>
            <a:endParaRPr lang="en-US"/>
          </a:p>
        </p:txBody>
      </p:sp>
    </p:spTree>
    <p:extLst>
      <p:ext uri="{BB962C8B-B14F-4D97-AF65-F5344CB8AC3E}">
        <p14:creationId xmlns:p14="http://schemas.microsoft.com/office/powerpoint/2010/main" val="17953070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0C2D0-22A2-499C-A739-F15B590F1CC8}" type="slidenum">
              <a:rPr lang="en-US" smtClean="0"/>
              <a:t>11</a:t>
            </a:fld>
            <a:endParaRPr lang="en-US"/>
          </a:p>
        </p:txBody>
      </p:sp>
    </p:spTree>
    <p:extLst>
      <p:ext uri="{BB962C8B-B14F-4D97-AF65-F5344CB8AC3E}">
        <p14:creationId xmlns:p14="http://schemas.microsoft.com/office/powerpoint/2010/main" val="3487929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2241752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6504BB-BCE5-41BB-BEE8-E786AF6FFCC6}"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7396776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7326240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26276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455945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21098329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0991261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2259448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3105270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361391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07785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6504BB-BCE5-41BB-BEE8-E786AF6FFCC6}"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2083878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16504BB-BCE5-41BB-BEE8-E786AF6FFCC6}" type="datetimeFigureOut">
              <a:rPr lang="en-US" smtClean="0"/>
              <a:t>4/10/2021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707630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26116105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197445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16504BB-BCE5-41BB-BEE8-E786AF6FFCC6}" type="datetimeFigureOut">
              <a:rPr lang="en-US" smtClean="0"/>
              <a:t>4/10/2021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044591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6504BB-BCE5-41BB-BEE8-E786AF6FFCC6}" type="datetimeFigureOut">
              <a:rPr lang="en-US" smtClean="0"/>
              <a:t>4/10/2021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B4A63D-C8D1-4663-87C8-5A3FD7FD003A}" type="slidenum">
              <a:rPr lang="en-US" smtClean="0"/>
              <a:t>‹#›</a:t>
            </a:fld>
            <a:endParaRPr lang="en-US"/>
          </a:p>
        </p:txBody>
      </p:sp>
    </p:spTree>
    <p:extLst>
      <p:ext uri="{BB962C8B-B14F-4D97-AF65-F5344CB8AC3E}">
        <p14:creationId xmlns:p14="http://schemas.microsoft.com/office/powerpoint/2010/main" val="1913061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16504BB-BCE5-41BB-BEE8-E786AF6FFCC6}" type="datetimeFigureOut">
              <a:rPr lang="en-US" smtClean="0"/>
              <a:t>4/10/2021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C9B4A63D-C8D1-4663-87C8-5A3FD7FD003A}" type="slidenum">
              <a:rPr lang="en-US" smtClean="0"/>
              <a:t>‹#›</a:t>
            </a:fld>
            <a:endParaRPr lang="en-US"/>
          </a:p>
        </p:txBody>
      </p:sp>
    </p:spTree>
    <p:extLst>
      <p:ext uri="{BB962C8B-B14F-4D97-AF65-F5344CB8AC3E}">
        <p14:creationId xmlns:p14="http://schemas.microsoft.com/office/powerpoint/2010/main" val="1071768971"/>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B86EA-ACE8-4C4C-A3DD-B172D588F2D5}"/>
              </a:ext>
            </a:extLst>
          </p:cNvPr>
          <p:cNvSpPr>
            <a:spLocks noGrp="1"/>
          </p:cNvSpPr>
          <p:nvPr>
            <p:ph type="ctrTitle"/>
          </p:nvPr>
        </p:nvSpPr>
        <p:spPr>
          <a:xfrm>
            <a:off x="1154955" y="2115065"/>
            <a:ext cx="8825658" cy="3329581"/>
          </a:xfrm>
        </p:spPr>
        <p:txBody>
          <a:bodyPr>
            <a:noAutofit/>
          </a:bodyPr>
          <a:lstStyle/>
          <a:p>
            <a:r>
              <a:rPr lang="en-US" sz="5400" dirty="0"/>
              <a:t>Radio Telemetry Data from Muskellunge in Stonewall Jackson Lake </a:t>
            </a:r>
          </a:p>
        </p:txBody>
      </p:sp>
      <p:sp>
        <p:nvSpPr>
          <p:cNvPr id="3" name="Subtitle 2">
            <a:extLst>
              <a:ext uri="{FF2B5EF4-FFF2-40B4-BE49-F238E27FC236}">
                <a16:creationId xmlns:a16="http://schemas.microsoft.com/office/drawing/2014/main" id="{710BD1A0-DFA9-44C7-AE35-91B39746E6E4}"/>
              </a:ext>
            </a:extLst>
          </p:cNvPr>
          <p:cNvSpPr>
            <a:spLocks noGrp="1"/>
          </p:cNvSpPr>
          <p:nvPr>
            <p:ph type="subTitle" idx="1"/>
          </p:nvPr>
        </p:nvSpPr>
        <p:spPr>
          <a:xfrm>
            <a:off x="1154955" y="5761801"/>
            <a:ext cx="8825658" cy="861420"/>
          </a:xfrm>
        </p:spPr>
        <p:txBody>
          <a:bodyPr/>
          <a:lstStyle/>
          <a:p>
            <a:r>
              <a:rPr lang="en-US" dirty="0"/>
              <a:t>By: Peter Jenkins </a:t>
            </a:r>
          </a:p>
        </p:txBody>
      </p:sp>
    </p:spTree>
    <p:extLst>
      <p:ext uri="{BB962C8B-B14F-4D97-AF65-F5344CB8AC3E}">
        <p14:creationId xmlns:p14="http://schemas.microsoft.com/office/powerpoint/2010/main" val="17887116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87BA3-3FB8-4281-B3B4-6273FACA5B6C}"/>
              </a:ext>
            </a:extLst>
          </p:cNvPr>
          <p:cNvSpPr>
            <a:spLocks noGrp="1"/>
          </p:cNvSpPr>
          <p:nvPr>
            <p:ph type="title"/>
          </p:nvPr>
        </p:nvSpPr>
        <p:spPr/>
        <p:txBody>
          <a:bodyPr/>
          <a:lstStyle/>
          <a:p>
            <a:r>
              <a:rPr lang="en-US" dirty="0"/>
              <a:t>Acknowledgements </a:t>
            </a:r>
          </a:p>
        </p:txBody>
      </p:sp>
      <p:sp>
        <p:nvSpPr>
          <p:cNvPr id="3" name="Content Placeholder 2">
            <a:extLst>
              <a:ext uri="{FF2B5EF4-FFF2-40B4-BE49-F238E27FC236}">
                <a16:creationId xmlns:a16="http://schemas.microsoft.com/office/drawing/2014/main" id="{5F027CD3-CF89-4ADD-B873-408A85B140A5}"/>
              </a:ext>
            </a:extLst>
          </p:cNvPr>
          <p:cNvSpPr>
            <a:spLocks noGrp="1"/>
          </p:cNvSpPr>
          <p:nvPr>
            <p:ph idx="1"/>
          </p:nvPr>
        </p:nvSpPr>
        <p:spPr/>
        <p:txBody>
          <a:bodyPr/>
          <a:lstStyle/>
          <a:p>
            <a:r>
              <a:rPr lang="en-US" dirty="0"/>
              <a:t>West Virginia Division of Natural Resources </a:t>
            </a:r>
          </a:p>
          <a:p>
            <a:r>
              <a:rPr lang="en-US" dirty="0"/>
              <a:t>Trooper Erik Workman Foundation</a:t>
            </a:r>
          </a:p>
          <a:p>
            <a:r>
              <a:rPr lang="en-US" dirty="0"/>
              <a:t>Hugh C. Becker Foundation </a:t>
            </a:r>
          </a:p>
          <a:p>
            <a:r>
              <a:rPr lang="en-US" dirty="0"/>
              <a:t>Muskies Incorporated</a:t>
            </a:r>
          </a:p>
          <a:p>
            <a:endParaRPr lang="en-US" dirty="0"/>
          </a:p>
          <a:p>
            <a:r>
              <a:rPr lang="en-US" dirty="0"/>
              <a:t>Dr. Kyle Hartman </a:t>
            </a:r>
          </a:p>
          <a:p>
            <a:r>
              <a:rPr lang="en-US" dirty="0"/>
              <a:t>Dr. Stuart Welsh</a:t>
            </a:r>
          </a:p>
          <a:p>
            <a:r>
              <a:rPr lang="en-US" dirty="0"/>
              <a:t>Jeff </a:t>
            </a:r>
            <a:r>
              <a:rPr lang="en-US" dirty="0" err="1"/>
              <a:t>Hansbarger</a:t>
            </a:r>
            <a:r>
              <a:rPr lang="en-US" dirty="0"/>
              <a:t>  </a:t>
            </a:r>
          </a:p>
          <a:p>
            <a:r>
              <a:rPr lang="en-US" dirty="0"/>
              <a:t>Dr. Derek Crane</a:t>
            </a:r>
          </a:p>
          <a:p>
            <a:endParaRPr lang="en-US" dirty="0"/>
          </a:p>
        </p:txBody>
      </p:sp>
      <p:pic>
        <p:nvPicPr>
          <p:cNvPr id="4" name="Picture 3">
            <a:extLst>
              <a:ext uri="{FF2B5EF4-FFF2-40B4-BE49-F238E27FC236}">
                <a16:creationId xmlns:a16="http://schemas.microsoft.com/office/drawing/2014/main" id="{4E5CEDEA-506F-43E9-ABFD-760239E6534E}"/>
              </a:ext>
            </a:extLst>
          </p:cNvPr>
          <p:cNvPicPr>
            <a:picLocks noChangeAspect="1"/>
          </p:cNvPicPr>
          <p:nvPr/>
        </p:nvPicPr>
        <p:blipFill>
          <a:blip r:embed="rId2"/>
          <a:stretch>
            <a:fillRect/>
          </a:stretch>
        </p:blipFill>
        <p:spPr>
          <a:xfrm>
            <a:off x="6723672" y="1295680"/>
            <a:ext cx="5468328" cy="1514475"/>
          </a:xfrm>
          <a:prstGeom prst="rect">
            <a:avLst/>
          </a:prstGeom>
        </p:spPr>
      </p:pic>
      <p:pic>
        <p:nvPicPr>
          <p:cNvPr id="5" name="Picture 4">
            <a:extLst>
              <a:ext uri="{FF2B5EF4-FFF2-40B4-BE49-F238E27FC236}">
                <a16:creationId xmlns:a16="http://schemas.microsoft.com/office/drawing/2014/main" id="{E696D299-9BA9-4B99-AE52-B55105565658}"/>
              </a:ext>
            </a:extLst>
          </p:cNvPr>
          <p:cNvPicPr>
            <a:picLocks noChangeAspect="1"/>
          </p:cNvPicPr>
          <p:nvPr/>
        </p:nvPicPr>
        <p:blipFill>
          <a:blip r:embed="rId3"/>
          <a:stretch>
            <a:fillRect/>
          </a:stretch>
        </p:blipFill>
        <p:spPr>
          <a:xfrm>
            <a:off x="9242962" y="2810155"/>
            <a:ext cx="2949039" cy="2066206"/>
          </a:xfrm>
          <a:prstGeom prst="rect">
            <a:avLst/>
          </a:prstGeom>
        </p:spPr>
      </p:pic>
      <p:pic>
        <p:nvPicPr>
          <p:cNvPr id="6" name="Picture 5">
            <a:extLst>
              <a:ext uri="{FF2B5EF4-FFF2-40B4-BE49-F238E27FC236}">
                <a16:creationId xmlns:a16="http://schemas.microsoft.com/office/drawing/2014/main" id="{0CEC90B5-92A1-4464-8E0E-64BDFADD701C}"/>
              </a:ext>
            </a:extLst>
          </p:cNvPr>
          <p:cNvPicPr>
            <a:picLocks noChangeAspect="1"/>
          </p:cNvPicPr>
          <p:nvPr/>
        </p:nvPicPr>
        <p:blipFill>
          <a:blip r:embed="rId4"/>
          <a:stretch>
            <a:fillRect/>
          </a:stretch>
        </p:blipFill>
        <p:spPr>
          <a:xfrm>
            <a:off x="6723672" y="2810155"/>
            <a:ext cx="2519290" cy="2752165"/>
          </a:xfrm>
          <a:prstGeom prst="rect">
            <a:avLst/>
          </a:prstGeom>
        </p:spPr>
      </p:pic>
    </p:spTree>
    <p:extLst>
      <p:ext uri="{BB962C8B-B14F-4D97-AF65-F5344CB8AC3E}">
        <p14:creationId xmlns:p14="http://schemas.microsoft.com/office/powerpoint/2010/main" val="28390105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10D02-46F4-4ECD-A546-FC6C66FB24D2}"/>
              </a:ext>
            </a:extLst>
          </p:cNvPr>
          <p:cNvSpPr>
            <a:spLocks noGrp="1"/>
          </p:cNvSpPr>
          <p:nvPr>
            <p:ph type="title"/>
          </p:nvPr>
        </p:nvSpPr>
        <p:spPr/>
        <p:txBody>
          <a:bodyPr/>
          <a:lstStyle/>
          <a:p>
            <a:r>
              <a:rPr lang="en-US" dirty="0"/>
              <a:t>Questions?</a:t>
            </a:r>
          </a:p>
        </p:txBody>
      </p:sp>
      <p:pic>
        <p:nvPicPr>
          <p:cNvPr id="5" name="Content Placeholder 4">
            <a:extLst>
              <a:ext uri="{FF2B5EF4-FFF2-40B4-BE49-F238E27FC236}">
                <a16:creationId xmlns:a16="http://schemas.microsoft.com/office/drawing/2014/main" id="{0A7265FB-2533-4695-AFB1-6FF2D0EB116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152983"/>
            <a:ext cx="5594349" cy="4195762"/>
          </a:xfrm>
        </p:spPr>
      </p:pic>
      <p:pic>
        <p:nvPicPr>
          <p:cNvPr id="8" name="Picture 7" descr="A person holding a fish&#10;&#10;Description automatically generated">
            <a:extLst>
              <a:ext uri="{FF2B5EF4-FFF2-40B4-BE49-F238E27FC236}">
                <a16:creationId xmlns:a16="http://schemas.microsoft.com/office/drawing/2014/main" id="{80AD6D6E-6C80-4EFD-A91D-8F54E8303B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21189" y="732862"/>
            <a:ext cx="3765547" cy="5017112"/>
          </a:xfrm>
          <a:prstGeom prst="rect">
            <a:avLst/>
          </a:prstGeom>
        </p:spPr>
      </p:pic>
    </p:spTree>
    <p:extLst>
      <p:ext uri="{BB962C8B-B14F-4D97-AF65-F5344CB8AC3E}">
        <p14:creationId xmlns:p14="http://schemas.microsoft.com/office/powerpoint/2010/main" val="32737269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83465-985B-4732-B82C-3E418028D2F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36034452-591C-47ED-9013-55555ACCD67B}"/>
              </a:ext>
            </a:extLst>
          </p:cNvPr>
          <p:cNvSpPr>
            <a:spLocks noGrp="1"/>
          </p:cNvSpPr>
          <p:nvPr>
            <p:ph idx="1"/>
          </p:nvPr>
        </p:nvSpPr>
        <p:spPr/>
        <p:txBody>
          <a:bodyPr/>
          <a:lstStyle/>
          <a:p>
            <a:r>
              <a:rPr lang="en-US" dirty="0"/>
              <a:t>Lack of research in southern range </a:t>
            </a:r>
          </a:p>
          <a:p>
            <a:r>
              <a:rPr lang="en-US" dirty="0"/>
              <a:t>High catch rates in summer </a:t>
            </a:r>
          </a:p>
          <a:p>
            <a:endParaRPr lang="en-US" dirty="0"/>
          </a:p>
          <a:p>
            <a:r>
              <a:rPr lang="en-US" dirty="0"/>
              <a:t>Water temperatures in southern range exceed 24C</a:t>
            </a:r>
          </a:p>
          <a:p>
            <a:endParaRPr lang="en-US" dirty="0"/>
          </a:p>
          <a:p>
            <a:r>
              <a:rPr lang="en-US" dirty="0"/>
              <a:t>Low natural and harvest mortality amplifies the impact of catch and release mortality</a:t>
            </a:r>
            <a:r>
              <a:rPr lang="en-US" baseline="30000" dirty="0"/>
              <a:t>6</a:t>
            </a:r>
          </a:p>
          <a:p>
            <a:endParaRPr lang="en-US" dirty="0"/>
          </a:p>
          <a:p>
            <a:endParaRPr lang="en-US" dirty="0"/>
          </a:p>
        </p:txBody>
      </p:sp>
    </p:spTree>
    <p:extLst>
      <p:ext uri="{BB962C8B-B14F-4D97-AF65-F5344CB8AC3E}">
        <p14:creationId xmlns:p14="http://schemas.microsoft.com/office/powerpoint/2010/main" val="10140396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AF698-3F00-4C96-9897-C4C3A4BC820F}"/>
              </a:ext>
            </a:extLst>
          </p:cNvPr>
          <p:cNvSpPr>
            <a:spLocks noGrp="1"/>
          </p:cNvSpPr>
          <p:nvPr>
            <p:ph type="title"/>
          </p:nvPr>
        </p:nvSpPr>
        <p:spPr/>
        <p:txBody>
          <a:bodyPr/>
          <a:lstStyle/>
          <a:p>
            <a:r>
              <a:rPr lang="en-US" dirty="0"/>
              <a:t>Study Area</a:t>
            </a:r>
          </a:p>
        </p:txBody>
      </p:sp>
      <p:sp>
        <p:nvSpPr>
          <p:cNvPr id="3" name="Content Placeholder 2">
            <a:extLst>
              <a:ext uri="{FF2B5EF4-FFF2-40B4-BE49-F238E27FC236}">
                <a16:creationId xmlns:a16="http://schemas.microsoft.com/office/drawing/2014/main" id="{CE8C71A4-99C0-4764-9A6C-5C27B4A6724D}"/>
              </a:ext>
            </a:extLst>
          </p:cNvPr>
          <p:cNvSpPr>
            <a:spLocks noGrp="1"/>
          </p:cNvSpPr>
          <p:nvPr>
            <p:ph idx="1"/>
          </p:nvPr>
        </p:nvSpPr>
        <p:spPr/>
        <p:txBody>
          <a:bodyPr/>
          <a:lstStyle/>
          <a:p>
            <a:r>
              <a:rPr lang="en-US" dirty="0"/>
              <a:t>Stonewall Jackson Lake </a:t>
            </a:r>
          </a:p>
          <a:p>
            <a:r>
              <a:rPr lang="en-US" dirty="0"/>
              <a:t>Flood control reservoir </a:t>
            </a:r>
          </a:p>
          <a:p>
            <a:r>
              <a:rPr lang="en-US" dirty="0"/>
              <a:t>Stocked Population</a:t>
            </a:r>
          </a:p>
          <a:p>
            <a:r>
              <a:rPr lang="en-US" dirty="0"/>
              <a:t>1072 hectares </a:t>
            </a:r>
          </a:p>
          <a:p>
            <a:endParaRPr lang="en-US" dirty="0"/>
          </a:p>
        </p:txBody>
      </p:sp>
      <p:pic>
        <p:nvPicPr>
          <p:cNvPr id="4" name="Picture 3">
            <a:extLst>
              <a:ext uri="{FF2B5EF4-FFF2-40B4-BE49-F238E27FC236}">
                <a16:creationId xmlns:a16="http://schemas.microsoft.com/office/drawing/2014/main" id="{875B3606-0713-4D60-A7E6-BE92DA33544A}"/>
              </a:ext>
            </a:extLst>
          </p:cNvPr>
          <p:cNvPicPr>
            <a:picLocks noChangeAspect="1"/>
          </p:cNvPicPr>
          <p:nvPr/>
        </p:nvPicPr>
        <p:blipFill>
          <a:blip r:embed="rId3"/>
          <a:stretch>
            <a:fillRect/>
          </a:stretch>
        </p:blipFill>
        <p:spPr>
          <a:xfrm>
            <a:off x="5029200" y="1914522"/>
            <a:ext cx="6059488" cy="4520213"/>
          </a:xfrm>
          <a:prstGeom prst="rect">
            <a:avLst/>
          </a:prstGeom>
        </p:spPr>
      </p:pic>
      <p:sp>
        <p:nvSpPr>
          <p:cNvPr id="5" name="TextBox 4">
            <a:extLst>
              <a:ext uri="{FF2B5EF4-FFF2-40B4-BE49-F238E27FC236}">
                <a16:creationId xmlns:a16="http://schemas.microsoft.com/office/drawing/2014/main" id="{EE30DC27-D5B1-44DE-962A-434B07AD974E}"/>
              </a:ext>
            </a:extLst>
          </p:cNvPr>
          <p:cNvSpPr txBox="1"/>
          <p:nvPr/>
        </p:nvSpPr>
        <p:spPr>
          <a:xfrm>
            <a:off x="5029200" y="6386795"/>
            <a:ext cx="6072496" cy="261610"/>
          </a:xfrm>
          <a:prstGeom prst="rect">
            <a:avLst/>
          </a:prstGeom>
          <a:noFill/>
        </p:spPr>
        <p:txBody>
          <a:bodyPr wrap="none" rtlCol="0">
            <a:spAutoFit/>
          </a:bodyPr>
          <a:lstStyle/>
          <a:p>
            <a:r>
              <a:rPr lang="en-US" sz="1100" dirty="0"/>
              <a:t>https://www.in-fisherman.com/editorial/understanding-the-fall-turnover-period/367619</a:t>
            </a:r>
          </a:p>
        </p:txBody>
      </p:sp>
    </p:spTree>
    <p:extLst>
      <p:ext uri="{BB962C8B-B14F-4D97-AF65-F5344CB8AC3E}">
        <p14:creationId xmlns:p14="http://schemas.microsoft.com/office/powerpoint/2010/main" val="1286173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17D84C-005C-4E4D-AFB2-93944D2DB70A}"/>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59BA075A-9045-45AC-A3BF-ABAC0A9D4C67}"/>
              </a:ext>
            </a:extLst>
          </p:cNvPr>
          <p:cNvSpPr>
            <a:spLocks noGrp="1"/>
          </p:cNvSpPr>
          <p:nvPr>
            <p:ph idx="1"/>
          </p:nvPr>
        </p:nvSpPr>
        <p:spPr>
          <a:xfrm>
            <a:off x="712827" y="1412206"/>
            <a:ext cx="5328681" cy="4195481"/>
          </a:xfrm>
        </p:spPr>
        <p:txBody>
          <a:bodyPr/>
          <a:lstStyle/>
          <a:p>
            <a:r>
              <a:rPr lang="en-US" dirty="0"/>
              <a:t>Electroshocking </a:t>
            </a:r>
          </a:p>
          <a:p>
            <a:r>
              <a:rPr lang="en-US" dirty="0"/>
              <a:t>45 Muskellunge</a:t>
            </a:r>
          </a:p>
          <a:p>
            <a:r>
              <a:rPr lang="en-US" dirty="0"/>
              <a:t>Radio telemetry </a:t>
            </a:r>
          </a:p>
          <a:p>
            <a:r>
              <a:rPr lang="en-US" dirty="0"/>
              <a:t>Dart Tag </a:t>
            </a:r>
          </a:p>
          <a:p>
            <a:endParaRPr lang="en-US" dirty="0"/>
          </a:p>
        </p:txBody>
      </p:sp>
      <p:pic>
        <p:nvPicPr>
          <p:cNvPr id="7" name="Picture 6" descr="A picture containing person, indoor&#10;&#10;Description automatically generated">
            <a:extLst>
              <a:ext uri="{FF2B5EF4-FFF2-40B4-BE49-F238E27FC236}">
                <a16:creationId xmlns:a16="http://schemas.microsoft.com/office/drawing/2014/main" id="{5DB24506-1601-4E89-A5CE-400FD2CFAC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97" y="3348052"/>
            <a:ext cx="4713956" cy="3535467"/>
          </a:xfrm>
          <a:prstGeom prst="rect">
            <a:avLst/>
          </a:prstGeom>
        </p:spPr>
      </p:pic>
      <p:pic>
        <p:nvPicPr>
          <p:cNvPr id="9" name="Picture 8">
            <a:extLst>
              <a:ext uri="{FF2B5EF4-FFF2-40B4-BE49-F238E27FC236}">
                <a16:creationId xmlns:a16="http://schemas.microsoft.com/office/drawing/2014/main" id="{1A50BB43-144D-4F38-BB4E-FBE8BC77FD5B}"/>
              </a:ext>
            </a:extLst>
          </p:cNvPr>
          <p:cNvPicPr>
            <a:picLocks noChangeAspect="1"/>
          </p:cNvPicPr>
          <p:nvPr/>
        </p:nvPicPr>
        <p:blipFill>
          <a:blip r:embed="rId3"/>
          <a:stretch>
            <a:fillRect/>
          </a:stretch>
        </p:blipFill>
        <p:spPr>
          <a:xfrm>
            <a:off x="6706037" y="0"/>
            <a:ext cx="5299364" cy="6858000"/>
          </a:xfrm>
          <a:prstGeom prst="rect">
            <a:avLst/>
          </a:prstGeom>
        </p:spPr>
      </p:pic>
      <p:sp>
        <p:nvSpPr>
          <p:cNvPr id="12" name="Star: 5 Points 11">
            <a:extLst>
              <a:ext uri="{FF2B5EF4-FFF2-40B4-BE49-F238E27FC236}">
                <a16:creationId xmlns:a16="http://schemas.microsoft.com/office/drawing/2014/main" id="{2AA7A836-2ADC-488A-AD6D-192831FD9CE9}"/>
              </a:ext>
            </a:extLst>
          </p:cNvPr>
          <p:cNvSpPr/>
          <p:nvPr/>
        </p:nvSpPr>
        <p:spPr>
          <a:xfrm>
            <a:off x="9978881" y="3267105"/>
            <a:ext cx="143906" cy="16189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Star: 5 Points 12">
            <a:extLst>
              <a:ext uri="{FF2B5EF4-FFF2-40B4-BE49-F238E27FC236}">
                <a16:creationId xmlns:a16="http://schemas.microsoft.com/office/drawing/2014/main" id="{1B9EFE3C-3A11-4DB0-B4A9-1D095998279E}"/>
              </a:ext>
            </a:extLst>
          </p:cNvPr>
          <p:cNvSpPr/>
          <p:nvPr/>
        </p:nvSpPr>
        <p:spPr>
          <a:xfrm>
            <a:off x="10078241" y="3429000"/>
            <a:ext cx="173878" cy="16189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tar: 5 Points 13">
            <a:extLst>
              <a:ext uri="{FF2B5EF4-FFF2-40B4-BE49-F238E27FC236}">
                <a16:creationId xmlns:a16="http://schemas.microsoft.com/office/drawing/2014/main" id="{01A2CDE9-AC71-413E-8D2B-8B5EC6A83085}"/>
              </a:ext>
            </a:extLst>
          </p:cNvPr>
          <p:cNvSpPr/>
          <p:nvPr/>
        </p:nvSpPr>
        <p:spPr>
          <a:xfrm>
            <a:off x="8616768" y="4274676"/>
            <a:ext cx="143906" cy="16189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tar: 5 Points 14">
            <a:extLst>
              <a:ext uri="{FF2B5EF4-FFF2-40B4-BE49-F238E27FC236}">
                <a16:creationId xmlns:a16="http://schemas.microsoft.com/office/drawing/2014/main" id="{1DA2C9C1-094C-4193-8072-7E9D02379669}"/>
              </a:ext>
            </a:extLst>
          </p:cNvPr>
          <p:cNvSpPr/>
          <p:nvPr/>
        </p:nvSpPr>
        <p:spPr>
          <a:xfrm>
            <a:off x="7980478" y="4112781"/>
            <a:ext cx="143906" cy="16189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tar: 5 Points 15">
            <a:extLst>
              <a:ext uri="{FF2B5EF4-FFF2-40B4-BE49-F238E27FC236}">
                <a16:creationId xmlns:a16="http://schemas.microsoft.com/office/drawing/2014/main" id="{18CB73C1-687E-45E9-A986-9886099FD2A6}"/>
              </a:ext>
            </a:extLst>
          </p:cNvPr>
          <p:cNvSpPr/>
          <p:nvPr/>
        </p:nvSpPr>
        <p:spPr>
          <a:xfrm>
            <a:off x="8124383" y="5485390"/>
            <a:ext cx="245893" cy="16189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ar: 5 Points 16">
            <a:extLst>
              <a:ext uri="{FF2B5EF4-FFF2-40B4-BE49-F238E27FC236}">
                <a16:creationId xmlns:a16="http://schemas.microsoft.com/office/drawing/2014/main" id="{2AA5FB77-0626-4BF3-BEF2-43C6CC7AC39E}"/>
              </a:ext>
            </a:extLst>
          </p:cNvPr>
          <p:cNvSpPr/>
          <p:nvPr/>
        </p:nvSpPr>
        <p:spPr>
          <a:xfrm>
            <a:off x="10252119" y="2364556"/>
            <a:ext cx="248721" cy="25252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4CF98C43-C9E4-4AAB-AEC9-2EFB925A7B84}"/>
              </a:ext>
            </a:extLst>
          </p:cNvPr>
          <p:cNvPicPr>
            <a:picLocks noChangeAspect="1"/>
          </p:cNvPicPr>
          <p:nvPr/>
        </p:nvPicPr>
        <p:blipFill>
          <a:blip r:embed="rId4"/>
          <a:stretch>
            <a:fillRect/>
          </a:stretch>
        </p:blipFill>
        <p:spPr>
          <a:xfrm>
            <a:off x="4469607" y="3299005"/>
            <a:ext cx="4844745" cy="3633559"/>
          </a:xfrm>
          <a:prstGeom prst="rect">
            <a:avLst/>
          </a:prstGeom>
        </p:spPr>
      </p:pic>
    </p:spTree>
    <p:extLst>
      <p:ext uri="{BB962C8B-B14F-4D97-AF65-F5344CB8AC3E}">
        <p14:creationId xmlns:p14="http://schemas.microsoft.com/office/powerpoint/2010/main" val="378596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0FC45-D7F3-46B0-A7F5-726067294647}"/>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044834DB-FC8D-43D0-BFB1-078BD7FB75E5}"/>
              </a:ext>
            </a:extLst>
          </p:cNvPr>
          <p:cNvSpPr>
            <a:spLocks noGrp="1"/>
          </p:cNvSpPr>
          <p:nvPr>
            <p:ph idx="1"/>
          </p:nvPr>
        </p:nvSpPr>
        <p:spPr>
          <a:xfrm>
            <a:off x="1162858" y="1331259"/>
            <a:ext cx="4804063" cy="4195481"/>
          </a:xfrm>
        </p:spPr>
        <p:txBody>
          <a:bodyPr/>
          <a:lstStyle/>
          <a:p>
            <a:r>
              <a:rPr lang="en-US" dirty="0"/>
              <a:t>Weekly Tracking June -September</a:t>
            </a:r>
          </a:p>
          <a:p>
            <a:r>
              <a:rPr lang="en-US" dirty="0"/>
              <a:t>749 total locations</a:t>
            </a:r>
          </a:p>
          <a:p>
            <a:r>
              <a:rPr lang="en-US" dirty="0"/>
              <a:t>~ 12 locations per individual</a:t>
            </a:r>
          </a:p>
          <a:p>
            <a:r>
              <a:rPr lang="en-US" dirty="0"/>
              <a:t>Water Temperature </a:t>
            </a:r>
          </a:p>
          <a:p>
            <a:r>
              <a:rPr lang="en-US" dirty="0"/>
              <a:t>Dissolved Oxygen Levels </a:t>
            </a:r>
          </a:p>
          <a:p>
            <a:endParaRPr lang="en-US" dirty="0"/>
          </a:p>
        </p:txBody>
      </p:sp>
      <p:pic>
        <p:nvPicPr>
          <p:cNvPr id="4" name="Picture 3">
            <a:extLst>
              <a:ext uri="{FF2B5EF4-FFF2-40B4-BE49-F238E27FC236}">
                <a16:creationId xmlns:a16="http://schemas.microsoft.com/office/drawing/2014/main" id="{3DA89E10-8AB0-48B1-8F49-D36D7862C40D}"/>
              </a:ext>
            </a:extLst>
          </p:cNvPr>
          <p:cNvPicPr>
            <a:picLocks noChangeAspect="1"/>
          </p:cNvPicPr>
          <p:nvPr/>
        </p:nvPicPr>
        <p:blipFill rotWithShape="1">
          <a:blip r:embed="rId3"/>
          <a:srcRect t="1377"/>
          <a:stretch/>
        </p:blipFill>
        <p:spPr>
          <a:xfrm>
            <a:off x="1679604" y="3428999"/>
            <a:ext cx="4804064" cy="3553411"/>
          </a:xfrm>
          <a:prstGeom prst="rect">
            <a:avLst/>
          </a:prstGeom>
        </p:spPr>
      </p:pic>
      <p:pic>
        <p:nvPicPr>
          <p:cNvPr id="6" name="Picture 5" descr="Map&#10;&#10;Description automatically generated">
            <a:extLst>
              <a:ext uri="{FF2B5EF4-FFF2-40B4-BE49-F238E27FC236}">
                <a16:creationId xmlns:a16="http://schemas.microsoft.com/office/drawing/2014/main" id="{EBC35BC5-E34A-4CBD-8037-C30A3EB5826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94318" y="51724"/>
            <a:ext cx="5299364" cy="6858000"/>
          </a:xfrm>
          <a:prstGeom prst="rect">
            <a:avLst/>
          </a:prstGeom>
        </p:spPr>
      </p:pic>
    </p:spTree>
    <p:extLst>
      <p:ext uri="{BB962C8B-B14F-4D97-AF65-F5344CB8AC3E}">
        <p14:creationId xmlns:p14="http://schemas.microsoft.com/office/powerpoint/2010/main" val="31992959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FD16ED56-B713-4A7B-8048-6559C4FAB286}"/>
              </a:ext>
            </a:extLst>
          </p:cNvPr>
          <p:cNvPicPr>
            <a:picLocks noChangeAspect="1"/>
          </p:cNvPicPr>
          <p:nvPr/>
        </p:nvPicPr>
        <p:blipFill>
          <a:blip r:embed="rId3"/>
          <a:stretch>
            <a:fillRect/>
          </a:stretch>
        </p:blipFill>
        <p:spPr>
          <a:xfrm>
            <a:off x="4501912" y="846084"/>
            <a:ext cx="4480948" cy="5803895"/>
          </a:xfrm>
          <a:prstGeom prst="rect">
            <a:avLst/>
          </a:prstGeom>
        </p:spPr>
      </p:pic>
      <p:sp>
        <p:nvSpPr>
          <p:cNvPr id="2" name="Title 1">
            <a:extLst>
              <a:ext uri="{FF2B5EF4-FFF2-40B4-BE49-F238E27FC236}">
                <a16:creationId xmlns:a16="http://schemas.microsoft.com/office/drawing/2014/main" id="{B975AC25-E330-48DF-8A05-F4F7CDB6D6AA}"/>
              </a:ext>
            </a:extLst>
          </p:cNvPr>
          <p:cNvSpPr>
            <a:spLocks noGrp="1"/>
          </p:cNvSpPr>
          <p:nvPr>
            <p:ph type="title"/>
          </p:nvPr>
        </p:nvSpPr>
        <p:spPr/>
        <p:txBody>
          <a:bodyPr/>
          <a:lstStyle/>
          <a:p>
            <a:r>
              <a:rPr lang="en-US" dirty="0"/>
              <a:t>Home ranges </a:t>
            </a:r>
          </a:p>
        </p:txBody>
      </p:sp>
      <p:pic>
        <p:nvPicPr>
          <p:cNvPr id="14" name="Picture 13">
            <a:extLst>
              <a:ext uri="{FF2B5EF4-FFF2-40B4-BE49-F238E27FC236}">
                <a16:creationId xmlns:a16="http://schemas.microsoft.com/office/drawing/2014/main" id="{3F85960F-7CC6-4BCD-BA9A-3ECAE1C41777}"/>
              </a:ext>
            </a:extLst>
          </p:cNvPr>
          <p:cNvPicPr>
            <a:picLocks noChangeAspect="1"/>
          </p:cNvPicPr>
          <p:nvPr/>
        </p:nvPicPr>
        <p:blipFill>
          <a:blip r:embed="rId4"/>
          <a:stretch>
            <a:fillRect/>
          </a:stretch>
        </p:blipFill>
        <p:spPr>
          <a:xfrm>
            <a:off x="1292497" y="1048236"/>
            <a:ext cx="9932551" cy="5893846"/>
          </a:xfrm>
          <a:prstGeom prst="rect">
            <a:avLst/>
          </a:prstGeom>
        </p:spPr>
      </p:pic>
    </p:spTree>
    <p:extLst>
      <p:ext uri="{BB962C8B-B14F-4D97-AF65-F5344CB8AC3E}">
        <p14:creationId xmlns:p14="http://schemas.microsoft.com/office/powerpoint/2010/main" val="3644421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850E3-E462-4D60-B836-6B6C6ADEF5EE}"/>
              </a:ext>
            </a:extLst>
          </p:cNvPr>
          <p:cNvSpPr>
            <a:spLocks noGrp="1"/>
          </p:cNvSpPr>
          <p:nvPr>
            <p:ph type="title"/>
          </p:nvPr>
        </p:nvSpPr>
        <p:spPr/>
        <p:txBody>
          <a:bodyPr/>
          <a:lstStyle/>
          <a:p>
            <a:r>
              <a:rPr lang="en-US" dirty="0"/>
              <a:t>Modeling Home Ranges</a:t>
            </a:r>
          </a:p>
        </p:txBody>
      </p:sp>
      <p:sp>
        <p:nvSpPr>
          <p:cNvPr id="3" name="Content Placeholder 2">
            <a:extLst>
              <a:ext uri="{FF2B5EF4-FFF2-40B4-BE49-F238E27FC236}">
                <a16:creationId xmlns:a16="http://schemas.microsoft.com/office/drawing/2014/main" id="{72CFDE74-489D-45B3-974B-F9557076F2FC}"/>
              </a:ext>
            </a:extLst>
          </p:cNvPr>
          <p:cNvSpPr>
            <a:spLocks noGrp="1"/>
          </p:cNvSpPr>
          <p:nvPr>
            <p:ph idx="1"/>
          </p:nvPr>
        </p:nvSpPr>
        <p:spPr/>
        <p:txBody>
          <a:bodyPr/>
          <a:lstStyle/>
          <a:p>
            <a:r>
              <a:rPr lang="en-US" dirty="0"/>
              <a:t>Gamma model for MCP home ranges </a:t>
            </a:r>
          </a:p>
          <a:p>
            <a:r>
              <a:rPr lang="en-US" dirty="0"/>
              <a:t>Response variable: home range size </a:t>
            </a:r>
          </a:p>
          <a:p>
            <a:r>
              <a:rPr lang="en-US" dirty="0"/>
              <a:t>Predictor variables: total length, sex, release location </a:t>
            </a:r>
          </a:p>
        </p:txBody>
      </p:sp>
    </p:spTree>
    <p:extLst>
      <p:ext uri="{BB962C8B-B14F-4D97-AF65-F5344CB8AC3E}">
        <p14:creationId xmlns:p14="http://schemas.microsoft.com/office/powerpoint/2010/main" val="477304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D286-C2E0-42C6-9875-15245BB6C0FF}"/>
              </a:ext>
            </a:extLst>
          </p:cNvPr>
          <p:cNvSpPr>
            <a:spLocks noGrp="1"/>
          </p:cNvSpPr>
          <p:nvPr>
            <p:ph type="title"/>
          </p:nvPr>
        </p:nvSpPr>
        <p:spPr/>
        <p:txBody>
          <a:bodyPr/>
          <a:lstStyle/>
          <a:p>
            <a:r>
              <a:rPr lang="en-US" dirty="0"/>
              <a:t>Models</a:t>
            </a:r>
          </a:p>
        </p:txBody>
      </p:sp>
      <p:graphicFrame>
        <p:nvGraphicFramePr>
          <p:cNvPr id="4" name="Table 4">
            <a:extLst>
              <a:ext uri="{FF2B5EF4-FFF2-40B4-BE49-F238E27FC236}">
                <a16:creationId xmlns:a16="http://schemas.microsoft.com/office/drawing/2014/main" id="{4D5D59E7-8AF9-489F-B6C7-D358FC531007}"/>
              </a:ext>
            </a:extLst>
          </p:cNvPr>
          <p:cNvGraphicFramePr>
            <a:graphicFrameLocks noGrp="1"/>
          </p:cNvGraphicFramePr>
          <p:nvPr>
            <p:ph idx="1"/>
            <p:extLst>
              <p:ext uri="{D42A27DB-BD31-4B8C-83A1-F6EECF244321}">
                <p14:modId xmlns:p14="http://schemas.microsoft.com/office/powerpoint/2010/main" val="277587423"/>
              </p:ext>
            </p:extLst>
          </p:nvPr>
        </p:nvGraphicFramePr>
        <p:xfrm>
          <a:off x="646109" y="1152982"/>
          <a:ext cx="7338505" cy="5252300"/>
        </p:xfrm>
        <a:graphic>
          <a:graphicData uri="http://schemas.openxmlformats.org/drawingml/2006/table">
            <a:tbl>
              <a:tblPr firstRow="1" bandRow="1">
                <a:tableStyleId>{5C22544A-7EE6-4342-B048-85BDC9FD1C3A}</a:tableStyleId>
              </a:tblPr>
              <a:tblGrid>
                <a:gridCol w="2842641">
                  <a:extLst>
                    <a:ext uri="{9D8B030D-6E8A-4147-A177-3AD203B41FA5}">
                      <a16:colId xmlns:a16="http://schemas.microsoft.com/office/drawing/2014/main" val="1518016578"/>
                    </a:ext>
                  </a:extLst>
                </a:gridCol>
                <a:gridCol w="657581">
                  <a:extLst>
                    <a:ext uri="{9D8B030D-6E8A-4147-A177-3AD203B41FA5}">
                      <a16:colId xmlns:a16="http://schemas.microsoft.com/office/drawing/2014/main" val="1156880356"/>
                    </a:ext>
                  </a:extLst>
                </a:gridCol>
                <a:gridCol w="1488965">
                  <a:extLst>
                    <a:ext uri="{9D8B030D-6E8A-4147-A177-3AD203B41FA5}">
                      <a16:colId xmlns:a16="http://schemas.microsoft.com/office/drawing/2014/main" val="4144990184"/>
                    </a:ext>
                  </a:extLst>
                </a:gridCol>
                <a:gridCol w="2349318">
                  <a:extLst>
                    <a:ext uri="{9D8B030D-6E8A-4147-A177-3AD203B41FA5}">
                      <a16:colId xmlns:a16="http://schemas.microsoft.com/office/drawing/2014/main" val="2572387779"/>
                    </a:ext>
                  </a:extLst>
                </a:gridCol>
              </a:tblGrid>
              <a:tr h="753059">
                <a:tc>
                  <a:txBody>
                    <a:bodyPr/>
                    <a:lstStyle/>
                    <a:p>
                      <a:pPr algn="l" fontAlgn="b"/>
                      <a:r>
                        <a:rPr lang="en-US" sz="2400" b="0" i="0" u="none" strike="noStrike" dirty="0">
                          <a:solidFill>
                            <a:srgbClr val="000000"/>
                          </a:solidFill>
                          <a:effectLst/>
                          <a:latin typeface="Calibri" panose="020F0502020204030204" pitchFamily="34" charset="0"/>
                        </a:rPr>
                        <a:t>Model</a:t>
                      </a:r>
                    </a:p>
                  </a:txBody>
                  <a:tcPr marL="9525" marR="9525" marT="9525" marB="0" anchor="b"/>
                </a:tc>
                <a:tc>
                  <a:txBody>
                    <a:bodyPr/>
                    <a:lstStyle/>
                    <a:p>
                      <a:pPr algn="l" fontAlgn="b"/>
                      <a:r>
                        <a:rPr lang="en-US" sz="2400" b="0" i="0" u="none" strike="noStrike" dirty="0">
                          <a:solidFill>
                            <a:srgbClr val="000000"/>
                          </a:solidFill>
                          <a:effectLst/>
                          <a:latin typeface="Calibri" panose="020F0502020204030204" pitchFamily="34" charset="0"/>
                        </a:rPr>
                        <a:t>K</a:t>
                      </a:r>
                    </a:p>
                  </a:txBody>
                  <a:tcPr marL="9525" marR="9525" marT="9525" marB="0" anchor="b"/>
                </a:tc>
                <a:tc>
                  <a:txBody>
                    <a:bodyPr/>
                    <a:lstStyle/>
                    <a:p>
                      <a:pPr algn="l" fontAlgn="b"/>
                      <a:r>
                        <a:rPr lang="en-US" sz="2400" b="0" i="0" u="none" strike="noStrike" dirty="0">
                          <a:solidFill>
                            <a:srgbClr val="000000"/>
                          </a:solidFill>
                          <a:effectLst/>
                          <a:latin typeface="Calibri" panose="020F0502020204030204" pitchFamily="34" charset="0"/>
                        </a:rPr>
                        <a:t>AIC</a:t>
                      </a:r>
                    </a:p>
                  </a:txBody>
                  <a:tcPr marL="9525" marR="9525" marT="9525" marB="0" anchor="b"/>
                </a:tc>
                <a:tc>
                  <a:txBody>
                    <a:bodyPr/>
                    <a:lstStyle/>
                    <a:p>
                      <a:pPr algn="l" fontAlgn="b"/>
                      <a:r>
                        <a:rPr lang="en-US" sz="2400" b="0" i="0" u="none" strike="noStrike">
                          <a:solidFill>
                            <a:srgbClr val="000000"/>
                          </a:solidFill>
                          <a:effectLst/>
                          <a:latin typeface="Calibri" panose="020F0502020204030204" pitchFamily="34" charset="0"/>
                        </a:rPr>
                        <a:t>Delta_AIC</a:t>
                      </a:r>
                    </a:p>
                  </a:txBody>
                  <a:tcPr marL="9525" marR="9525" marT="9525" marB="0" anchor="b"/>
                </a:tc>
                <a:extLst>
                  <a:ext uri="{0D108BD9-81ED-4DB2-BD59-A6C34878D82A}">
                    <a16:rowId xmlns:a16="http://schemas.microsoft.com/office/drawing/2014/main" val="3989497077"/>
                  </a:ext>
                </a:extLst>
              </a:tr>
              <a:tr h="753059">
                <a:tc>
                  <a:txBody>
                    <a:bodyPr/>
                    <a:lstStyle/>
                    <a:p>
                      <a:pPr algn="l" fontAlgn="b"/>
                      <a:r>
                        <a:rPr lang="en-US" sz="2400" b="0" i="0" u="none" strike="noStrike" dirty="0">
                          <a:solidFill>
                            <a:srgbClr val="000000"/>
                          </a:solidFill>
                          <a:effectLst/>
                          <a:latin typeface="Calibri" panose="020F0502020204030204" pitchFamily="34" charset="0"/>
                        </a:rPr>
                        <a:t>TL</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9</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437.38</a:t>
                      </a:r>
                    </a:p>
                  </a:txBody>
                  <a:tcPr marL="9525" marR="9525" marT="9525" marB="0" anchor="b"/>
                </a:tc>
                <a:tc>
                  <a:txBody>
                    <a:bodyPr/>
                    <a:lstStyle/>
                    <a:p>
                      <a:pPr algn="r" fontAlgn="b"/>
                      <a:r>
                        <a:rPr lang="en-US" sz="2400" b="0" i="0" u="none" strike="noStrike">
                          <a:solidFill>
                            <a:srgbClr val="000000"/>
                          </a:solidFill>
                          <a:effectLst/>
                          <a:latin typeface="Calibri" panose="020F0502020204030204" pitchFamily="34" charset="0"/>
                        </a:rPr>
                        <a:t>0.00</a:t>
                      </a:r>
                    </a:p>
                  </a:txBody>
                  <a:tcPr marL="9525" marR="9525" marT="9525" marB="0" anchor="b"/>
                </a:tc>
                <a:extLst>
                  <a:ext uri="{0D108BD9-81ED-4DB2-BD59-A6C34878D82A}">
                    <a16:rowId xmlns:a16="http://schemas.microsoft.com/office/drawing/2014/main" val="200264530"/>
                  </a:ext>
                </a:extLst>
              </a:tr>
              <a:tr h="753059">
                <a:tc>
                  <a:txBody>
                    <a:bodyPr/>
                    <a:lstStyle/>
                    <a:p>
                      <a:pPr algn="l" fontAlgn="b"/>
                      <a:r>
                        <a:rPr lang="en-US" sz="2400" b="0" i="0" u="none" strike="noStrike" dirty="0">
                          <a:solidFill>
                            <a:srgbClr val="000000"/>
                          </a:solidFill>
                          <a:effectLst/>
                          <a:latin typeface="Calibri" panose="020F0502020204030204" pitchFamily="34" charset="0"/>
                        </a:rPr>
                        <a:t>TL +Sex</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8</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439.05</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1.68</a:t>
                      </a:r>
                    </a:p>
                  </a:txBody>
                  <a:tcPr marL="9525" marR="9525" marT="9525" marB="0" anchor="b"/>
                </a:tc>
                <a:extLst>
                  <a:ext uri="{0D108BD9-81ED-4DB2-BD59-A6C34878D82A}">
                    <a16:rowId xmlns:a16="http://schemas.microsoft.com/office/drawing/2014/main" val="2677001174"/>
                  </a:ext>
                </a:extLst>
              </a:tr>
              <a:tr h="753059">
                <a:tc>
                  <a:txBody>
                    <a:bodyPr/>
                    <a:lstStyle/>
                    <a:p>
                      <a:pPr algn="l" fontAlgn="b"/>
                      <a:r>
                        <a:rPr lang="en-US" sz="2400" b="0" i="0" u="none" strike="noStrike" dirty="0">
                          <a:solidFill>
                            <a:srgbClr val="000000"/>
                          </a:solidFill>
                          <a:effectLst/>
                          <a:latin typeface="Calibri" panose="020F0502020204030204" pitchFamily="34" charset="0"/>
                        </a:rPr>
                        <a:t>Release Site</a:t>
                      </a:r>
                    </a:p>
                  </a:txBody>
                  <a:tcPr marL="9525" marR="9525" marT="9525" marB="0" anchor="b"/>
                </a:tc>
                <a:tc>
                  <a:txBody>
                    <a:bodyPr/>
                    <a:lstStyle/>
                    <a:p>
                      <a:pPr algn="r" fontAlgn="b"/>
                      <a:r>
                        <a:rPr lang="en-US" sz="2400" b="0" i="0" u="none" strike="noStrike">
                          <a:solidFill>
                            <a:srgbClr val="000000"/>
                          </a:solidFill>
                          <a:effectLst/>
                          <a:latin typeface="Calibri" panose="020F0502020204030204" pitchFamily="34" charset="0"/>
                        </a:rPr>
                        <a:t>4</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441.20</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3.83</a:t>
                      </a:r>
                    </a:p>
                  </a:txBody>
                  <a:tcPr marL="9525" marR="9525" marT="9525" marB="0" anchor="b"/>
                </a:tc>
                <a:extLst>
                  <a:ext uri="{0D108BD9-81ED-4DB2-BD59-A6C34878D82A}">
                    <a16:rowId xmlns:a16="http://schemas.microsoft.com/office/drawing/2014/main" val="2569063683"/>
                  </a:ext>
                </a:extLst>
              </a:tr>
              <a:tr h="753059">
                <a:tc>
                  <a:txBody>
                    <a:bodyPr/>
                    <a:lstStyle/>
                    <a:p>
                      <a:pPr algn="l" fontAlgn="b"/>
                      <a:r>
                        <a:rPr lang="en-US" sz="2400" b="0" i="0" u="none" strike="noStrike" dirty="0">
                          <a:solidFill>
                            <a:srgbClr val="000000"/>
                          </a:solidFill>
                          <a:effectLst/>
                          <a:latin typeface="Calibri" panose="020F0502020204030204" pitchFamily="34" charset="0"/>
                        </a:rPr>
                        <a:t>TL + Release Site</a:t>
                      </a:r>
                    </a:p>
                  </a:txBody>
                  <a:tcPr marL="9525" marR="9525" marT="9525" marB="0" anchor="b"/>
                </a:tc>
                <a:tc>
                  <a:txBody>
                    <a:bodyPr/>
                    <a:lstStyle/>
                    <a:p>
                      <a:pPr algn="r" fontAlgn="b"/>
                      <a:r>
                        <a:rPr lang="en-US" sz="2400" b="0" i="0" u="none" strike="noStrike">
                          <a:solidFill>
                            <a:srgbClr val="000000"/>
                          </a:solidFill>
                          <a:effectLst/>
                          <a:latin typeface="Calibri" panose="020F0502020204030204" pitchFamily="34" charset="0"/>
                        </a:rPr>
                        <a:t>3</a:t>
                      </a:r>
                    </a:p>
                  </a:txBody>
                  <a:tcPr marL="9525" marR="9525" marT="9525" marB="0" anchor="b"/>
                </a:tc>
                <a:tc>
                  <a:txBody>
                    <a:bodyPr/>
                    <a:lstStyle/>
                    <a:p>
                      <a:pPr algn="r" fontAlgn="b"/>
                      <a:r>
                        <a:rPr lang="en-US" sz="2400" b="0" i="0" u="none" strike="noStrike">
                          <a:solidFill>
                            <a:srgbClr val="000000"/>
                          </a:solidFill>
                          <a:effectLst/>
                          <a:latin typeface="Calibri" panose="020F0502020204030204" pitchFamily="34" charset="0"/>
                        </a:rPr>
                        <a:t>443.22</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5.85</a:t>
                      </a:r>
                    </a:p>
                  </a:txBody>
                  <a:tcPr marL="9525" marR="9525" marT="9525" marB="0" anchor="b"/>
                </a:tc>
                <a:extLst>
                  <a:ext uri="{0D108BD9-81ED-4DB2-BD59-A6C34878D82A}">
                    <a16:rowId xmlns:a16="http://schemas.microsoft.com/office/drawing/2014/main" val="2493719407"/>
                  </a:ext>
                </a:extLst>
              </a:tr>
              <a:tr h="1487005">
                <a:tc>
                  <a:txBody>
                    <a:bodyPr/>
                    <a:lstStyle/>
                    <a:p>
                      <a:pPr algn="l" fontAlgn="b"/>
                      <a:r>
                        <a:rPr lang="en-US" sz="2400" b="0" i="0" u="none" strike="noStrike" dirty="0">
                          <a:solidFill>
                            <a:srgbClr val="000000"/>
                          </a:solidFill>
                          <a:effectLst/>
                          <a:latin typeface="Calibri" panose="020F0502020204030204" pitchFamily="34" charset="0"/>
                        </a:rPr>
                        <a:t>TL + Release Site + Sex</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7</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446.35</a:t>
                      </a:r>
                    </a:p>
                  </a:txBody>
                  <a:tcPr marL="9525" marR="9525" marT="9525" marB="0" anchor="b"/>
                </a:tc>
                <a:tc>
                  <a:txBody>
                    <a:bodyPr/>
                    <a:lstStyle/>
                    <a:p>
                      <a:pPr algn="r" fontAlgn="b"/>
                      <a:r>
                        <a:rPr lang="en-US" sz="2400" b="0" i="0" u="none" strike="noStrike" dirty="0">
                          <a:solidFill>
                            <a:srgbClr val="000000"/>
                          </a:solidFill>
                          <a:effectLst/>
                          <a:latin typeface="Calibri" panose="020F0502020204030204" pitchFamily="34" charset="0"/>
                        </a:rPr>
                        <a:t>8.97</a:t>
                      </a:r>
                    </a:p>
                  </a:txBody>
                  <a:tcPr marL="9525" marR="9525" marT="9525" marB="0" anchor="b"/>
                </a:tc>
                <a:extLst>
                  <a:ext uri="{0D108BD9-81ED-4DB2-BD59-A6C34878D82A}">
                    <a16:rowId xmlns:a16="http://schemas.microsoft.com/office/drawing/2014/main" val="1208299552"/>
                  </a:ext>
                </a:extLst>
              </a:tr>
            </a:tbl>
          </a:graphicData>
        </a:graphic>
      </p:graphicFrame>
    </p:spTree>
    <p:extLst>
      <p:ext uri="{BB962C8B-B14F-4D97-AF65-F5344CB8AC3E}">
        <p14:creationId xmlns:p14="http://schemas.microsoft.com/office/powerpoint/2010/main" val="64541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01C23-FF8E-4A59-86C8-89B9DA63359C}"/>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3D79E89E-BEE6-4349-B4B2-FDB2E46F1045}"/>
              </a:ext>
            </a:extLst>
          </p:cNvPr>
          <p:cNvSpPr>
            <a:spLocks noGrp="1"/>
          </p:cNvSpPr>
          <p:nvPr>
            <p:ph idx="1"/>
          </p:nvPr>
        </p:nvSpPr>
        <p:spPr/>
        <p:txBody>
          <a:bodyPr/>
          <a:lstStyle/>
          <a:p>
            <a:r>
              <a:rPr lang="en-US" dirty="0"/>
              <a:t>Total Length + Sex</a:t>
            </a:r>
          </a:p>
          <a:p>
            <a:r>
              <a:rPr lang="en-US" dirty="0"/>
              <a:t>Increased home range size could result in higher likelihood of angler capture</a:t>
            </a:r>
          </a:p>
          <a:p>
            <a:r>
              <a:rPr lang="en-US" dirty="0"/>
              <a:t>Home range differ between locations </a:t>
            </a:r>
          </a:p>
          <a:p>
            <a:r>
              <a:rPr lang="en-US" dirty="0"/>
              <a:t>Habitat differences causing home range differences? </a:t>
            </a:r>
          </a:p>
        </p:txBody>
      </p:sp>
    </p:spTree>
    <p:extLst>
      <p:ext uri="{BB962C8B-B14F-4D97-AF65-F5344CB8AC3E}">
        <p14:creationId xmlns:p14="http://schemas.microsoft.com/office/powerpoint/2010/main" val="30073051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TM02836342[[fn=Ion]]</Template>
  <TotalTime>11542</TotalTime>
  <Words>349</Words>
  <Application>Microsoft Office PowerPoint</Application>
  <PresentationFormat>Widescreen</PresentationFormat>
  <Paragraphs>87</Paragraphs>
  <Slides>11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Century Gothic</vt:lpstr>
      <vt:lpstr>Wingdings 3</vt:lpstr>
      <vt:lpstr>Ion</vt:lpstr>
      <vt:lpstr>Radio Telemetry Data from Muskellunge in Stonewall Jackson Lake </vt:lpstr>
      <vt:lpstr>Introduction</vt:lpstr>
      <vt:lpstr>Study Area</vt:lpstr>
      <vt:lpstr>Summary</vt:lpstr>
      <vt:lpstr>Summary</vt:lpstr>
      <vt:lpstr>Home ranges </vt:lpstr>
      <vt:lpstr>Modeling Home Ranges</vt:lpstr>
      <vt:lpstr>Models</vt:lpstr>
      <vt:lpstr>Discussion</vt:lpstr>
      <vt:lpstr>Acknowledgements </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Quantifying the effects of Catch and Release Mortality on a Muskellunge population in Stonewall Jackson Lake</dc:title>
  <dc:creator>Peter Jenkins</dc:creator>
  <cp:lastModifiedBy>Peter Jenkins</cp:lastModifiedBy>
  <cp:revision>82</cp:revision>
  <dcterms:created xsi:type="dcterms:W3CDTF">2020-01-27T15:39:43Z</dcterms:created>
  <dcterms:modified xsi:type="dcterms:W3CDTF">2021-04-10T18:10:44Z</dcterms:modified>
</cp:coreProperties>
</file>

<file path=docProps/thumbnail.jpeg>
</file>